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mp>
</file>

<file path=ppt/media/image10.tmp>
</file>

<file path=ppt/media/image11.tmp>
</file>

<file path=ppt/media/image12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B1368-3943-4904-A6AB-A9D116DE9F05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770225-7B4D-4B51-BCA7-AA3A96DCDA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6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7.1.2.1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 and Host Portions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04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Network, Host, and Broadcast Addresses (Cont.)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none" dirty="0" smtClean="0"/>
              <a:t>7.1.2.7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 Demonstration - Network, Host, and Broadcast Addresses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none" dirty="0" smtClean="0"/>
              <a:t>7.1.2.8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 – Using the Windows Calculator with Network Addresses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7.1.2.9 Lab – Converting IPv4 Addresses to Binary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25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7.1.2.2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Subnet Mask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274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7.1.2.2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Subnet Mask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88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7.1.2.3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7.1.2.4 Activity – </a:t>
            </a:r>
            <a:r>
              <a:rPr lang="en-US" sz="1200" dirty="0" smtClean="0"/>
              <a:t>ANDing to Determine the Network Address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244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7.1.2.5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Prefix Length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362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Network, Host, and Broadcast Addresses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66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Network, Host, and Broadcast Addresses (Cont.)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07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Network, Host, and Broadcast Addresses (Cont.)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601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7.1.2.6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Network, Host, and Broadcast Addresses (Cont.)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96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87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7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01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270" y="432215"/>
            <a:ext cx="11451815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Title Goes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1344168"/>
            <a:ext cx="11436096" cy="4965192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Body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98607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64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24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69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5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48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2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70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02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7DE1F-6C81-44D5-AE33-A67C6391A52B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F1DC1-927F-4893-82E3-E615F47F3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 and Host </a:t>
            </a:r>
            <a:r>
              <a:rPr lang="en-US" sz="3200" dirty="0"/>
              <a:t>Portions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982100" y="1330465"/>
            <a:ext cx="8132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35153"/>
                </a:solidFill>
              </a:rPr>
              <a:t>One portion </a:t>
            </a:r>
            <a:r>
              <a:rPr lang="en-US" dirty="0">
                <a:solidFill>
                  <a:srgbClr val="435153"/>
                </a:solidFill>
              </a:rPr>
              <a:t>of the </a:t>
            </a:r>
            <a:r>
              <a:rPr lang="en-US" dirty="0">
                <a:solidFill>
                  <a:srgbClr val="435153"/>
                </a:solidFill>
              </a:rPr>
              <a:t>32 bit IPv4 </a:t>
            </a:r>
            <a:r>
              <a:rPr lang="en-US" dirty="0">
                <a:solidFill>
                  <a:srgbClr val="435153"/>
                </a:solidFill>
              </a:rPr>
              <a:t>a</a:t>
            </a:r>
            <a:r>
              <a:rPr lang="en-US" dirty="0">
                <a:solidFill>
                  <a:srgbClr val="435153"/>
                </a:solidFill>
              </a:rPr>
              <a:t>ddress identifies </a:t>
            </a:r>
            <a:r>
              <a:rPr lang="en-US" dirty="0">
                <a:solidFill>
                  <a:srgbClr val="435153"/>
                </a:solidFill>
              </a:rPr>
              <a:t>the network, and </a:t>
            </a:r>
            <a:r>
              <a:rPr lang="en-US" dirty="0">
                <a:solidFill>
                  <a:srgbClr val="435153"/>
                </a:solidFill>
              </a:rPr>
              <a:t>another </a:t>
            </a:r>
            <a:r>
              <a:rPr lang="en-US" dirty="0">
                <a:solidFill>
                  <a:srgbClr val="435153"/>
                </a:solidFill>
              </a:rPr>
              <a:t>portion </a:t>
            </a:r>
            <a:r>
              <a:rPr lang="en-US" dirty="0">
                <a:solidFill>
                  <a:srgbClr val="435153"/>
                </a:solidFill>
              </a:rPr>
              <a:t>identifies </a:t>
            </a:r>
            <a:r>
              <a:rPr lang="en-US" dirty="0">
                <a:solidFill>
                  <a:srgbClr val="435153"/>
                </a:solidFill>
              </a:rPr>
              <a:t>the </a:t>
            </a:r>
            <a:r>
              <a:rPr lang="en-US" dirty="0">
                <a:solidFill>
                  <a:srgbClr val="435153"/>
                </a:solidFill>
              </a:rPr>
              <a:t>host.</a:t>
            </a:r>
            <a:endParaRPr lang="en-US" dirty="0">
              <a:solidFill>
                <a:srgbClr val="435153"/>
              </a:solidFill>
            </a:endParaRPr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4" t="33119" r="43333" b="41294"/>
          <a:stretch/>
        </p:blipFill>
        <p:spPr>
          <a:xfrm>
            <a:off x="1913241" y="2140348"/>
            <a:ext cx="8365518" cy="333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82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Network, Host, and Broadcast </a:t>
            </a:r>
            <a:r>
              <a:rPr lang="en-US" sz="3200" dirty="0"/>
              <a:t>Addresses (cont.)</a:t>
            </a:r>
            <a:endParaRPr lang="en-US" sz="3200" dirty="0"/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6" t="22222" r="42933" b="26368"/>
          <a:stretch/>
        </p:blipFill>
        <p:spPr>
          <a:xfrm>
            <a:off x="3486912" y="1242085"/>
            <a:ext cx="4949952" cy="4590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11680" y="5870500"/>
            <a:ext cx="4742688" cy="383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See VIDEO DEMONSTRATION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082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Subnet Mask</a:t>
            </a:r>
          </a:p>
        </p:txBody>
      </p:sp>
      <p:pic>
        <p:nvPicPr>
          <p:cNvPr id="3" name="Picture 2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0" t="21748" r="43867" b="22577"/>
          <a:stretch/>
        </p:blipFill>
        <p:spPr>
          <a:xfrm>
            <a:off x="3686757" y="1391424"/>
            <a:ext cx="4818486" cy="458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91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Subnet </a:t>
            </a:r>
            <a:r>
              <a:rPr lang="en-US" sz="3200" dirty="0"/>
              <a:t>Mask (cont.)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Comparing the IP Address and the Subnet Mask</a:t>
            </a:r>
          </a:p>
          <a:p>
            <a:r>
              <a:rPr lang="en-US" dirty="0"/>
              <a:t>The 1s in the subnet mask identify the network portion while the 0s identify the host portion.</a:t>
            </a:r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7" t="33830" r="44666" b="41403"/>
          <a:stretch/>
        </p:blipFill>
        <p:spPr>
          <a:xfrm>
            <a:off x="2173848" y="2689271"/>
            <a:ext cx="7844307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00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ANDing</a:t>
            </a:r>
          </a:p>
        </p:txBody>
      </p:sp>
      <p:pic>
        <p:nvPicPr>
          <p:cNvPr id="3" name="Picture 2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7" t="28381" r="47066" b="37029"/>
          <a:stretch/>
        </p:blipFill>
        <p:spPr>
          <a:xfrm>
            <a:off x="7442988" y="752196"/>
            <a:ext cx="2328672" cy="1780032"/>
          </a:xfrm>
          <a:prstGeom prst="rect">
            <a:avLst/>
          </a:prstGeom>
        </p:spPr>
      </p:pic>
      <p:pic>
        <p:nvPicPr>
          <p:cNvPr id="5" name="Picture 4" descr="Introduction to Networks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42" t="31004" r="45847" b="35144"/>
          <a:stretch/>
        </p:blipFill>
        <p:spPr>
          <a:xfrm>
            <a:off x="3165745" y="2722788"/>
            <a:ext cx="5983098" cy="3474057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Logical AND is the comparison of two bits.</a:t>
            </a:r>
          </a:p>
          <a:p>
            <a:r>
              <a:rPr lang="en-US" dirty="0" err="1"/>
              <a:t>ANDing</a:t>
            </a:r>
            <a:r>
              <a:rPr lang="en-US" dirty="0"/>
              <a:t> between the IP address and </a:t>
            </a:r>
            <a:r>
              <a:rPr lang="en-US" dirty="0" smtClean="0"/>
              <a:t>the</a:t>
            </a:r>
            <a:br>
              <a:rPr lang="en-US" dirty="0" smtClean="0"/>
            </a:br>
            <a:r>
              <a:rPr lang="en-US" dirty="0" smtClean="0"/>
              <a:t>subnet </a:t>
            </a:r>
            <a:r>
              <a:rPr lang="en-US" dirty="0"/>
              <a:t>mask yields the network address.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2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The Prefix Length</a:t>
            </a:r>
          </a:p>
        </p:txBody>
      </p:sp>
      <p:pic>
        <p:nvPicPr>
          <p:cNvPr id="5" name="Picture 4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00" t="28618" r="39467" b="38450"/>
          <a:stretch/>
        </p:blipFill>
        <p:spPr>
          <a:xfrm>
            <a:off x="1959190" y="2635484"/>
            <a:ext cx="8273620" cy="370978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52600" y="1344168"/>
            <a:ext cx="8490928" cy="4965192"/>
          </a:xfrm>
        </p:spPr>
        <p:txBody>
          <a:bodyPr/>
          <a:lstStyle/>
          <a:p>
            <a:pPr marL="285750" indent="-285750"/>
            <a:r>
              <a:rPr lang="en-US" dirty="0"/>
              <a:t>Shorthand method of identifying a subnet mask.</a:t>
            </a:r>
          </a:p>
          <a:p>
            <a:pPr marL="285750" indent="-285750"/>
            <a:r>
              <a:rPr lang="en-US" dirty="0"/>
              <a:t>It is the number of bits set to 1 in the subnet mask.</a:t>
            </a:r>
          </a:p>
          <a:p>
            <a:pPr marL="285750" indent="-285750"/>
            <a:r>
              <a:rPr lang="en-US" dirty="0"/>
              <a:t>Written in “slash notation”, a “/” followed by the number of bits set to 1.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82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Network, Host, and Broadcast Addresses</a:t>
            </a:r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6" t="21748" r="43068" b="26131"/>
          <a:stretch/>
        </p:blipFill>
        <p:spPr>
          <a:xfrm>
            <a:off x="2741306" y="1305648"/>
            <a:ext cx="6709391" cy="503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97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Network, Host, and Broadcast </a:t>
            </a:r>
            <a:r>
              <a:rPr lang="en-US" sz="3200" dirty="0"/>
              <a:t>Addresses (cont.)</a:t>
            </a:r>
            <a:endParaRPr lang="en-US" sz="3200" dirty="0"/>
          </a:p>
        </p:txBody>
      </p:sp>
      <p:pic>
        <p:nvPicPr>
          <p:cNvPr id="3" name="Picture 2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3" t="21668" r="40666" b="26843"/>
          <a:stretch/>
        </p:blipFill>
        <p:spPr>
          <a:xfrm>
            <a:off x="2888509" y="1291225"/>
            <a:ext cx="6414985" cy="489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0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Network, Host, and Broadcast </a:t>
            </a:r>
            <a:r>
              <a:rPr lang="en-US" sz="3200" dirty="0"/>
              <a:t>Addresses (cont.)</a:t>
            </a:r>
            <a:endParaRPr lang="en-US" sz="3200" dirty="0"/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5" t="21985" r="42932" b="26131"/>
          <a:stretch/>
        </p:blipFill>
        <p:spPr>
          <a:xfrm>
            <a:off x="3468061" y="1344059"/>
            <a:ext cx="5444291" cy="500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951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Network, Host, and Broadcast </a:t>
            </a:r>
            <a:r>
              <a:rPr lang="en-US" sz="3200" dirty="0"/>
              <a:t>Addresses (cont.)</a:t>
            </a:r>
            <a:endParaRPr lang="en-US" sz="3200" dirty="0"/>
          </a:p>
        </p:txBody>
      </p:sp>
      <p:pic>
        <p:nvPicPr>
          <p:cNvPr id="3" name="Picture 2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3" t="21748" r="43867" b="26842"/>
          <a:stretch/>
        </p:blipFill>
        <p:spPr>
          <a:xfrm>
            <a:off x="1854084" y="1496291"/>
            <a:ext cx="4194048" cy="3939863"/>
          </a:xfrm>
          <a:prstGeom prst="rect">
            <a:avLst/>
          </a:prstGeom>
        </p:spPr>
      </p:pic>
      <p:pic>
        <p:nvPicPr>
          <p:cNvPr id="4" name="Picture 3" descr="Introduction to Networks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4" t="21511" r="44266" b="27079"/>
          <a:stretch/>
        </p:blipFill>
        <p:spPr>
          <a:xfrm>
            <a:off x="6148517" y="1496292"/>
            <a:ext cx="4194047" cy="393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9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</Words>
  <Application>Microsoft Office PowerPoint</Application>
  <PresentationFormat>Widescreen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Network and Host Portions</vt:lpstr>
      <vt:lpstr>The Subnet Mask</vt:lpstr>
      <vt:lpstr>The Subnet Mask (cont.)</vt:lpstr>
      <vt:lpstr>ANDing</vt:lpstr>
      <vt:lpstr>The Prefix Length</vt:lpstr>
      <vt:lpstr>Network, Host, and Broadcast Addresses</vt:lpstr>
      <vt:lpstr>Network, Host, and Broadcast Addresses (cont.)</vt:lpstr>
      <vt:lpstr>Network, Host, and Broadcast Addresses (cont.)</vt:lpstr>
      <vt:lpstr>Network, Host, and Broadcast Addresses (cont.)</vt:lpstr>
      <vt:lpstr>Network, Host, and Broadcast Addresses (cont.)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and Host Portions</dc:title>
  <dc:creator>TDA</dc:creator>
  <cp:lastModifiedBy>TDA</cp:lastModifiedBy>
  <cp:revision>1</cp:revision>
  <dcterms:created xsi:type="dcterms:W3CDTF">2016-03-03T07:45:41Z</dcterms:created>
  <dcterms:modified xsi:type="dcterms:W3CDTF">2016-03-03T07:45:59Z</dcterms:modified>
</cp:coreProperties>
</file>

<file path=docProps/thumbnail.jpeg>
</file>